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9" r:id="rId2"/>
    <p:sldId id="271" r:id="rId3"/>
    <p:sldId id="256" r:id="rId4"/>
    <p:sldId id="257" r:id="rId5"/>
    <p:sldId id="270" r:id="rId6"/>
    <p:sldId id="258" r:id="rId7"/>
    <p:sldId id="260" r:id="rId8"/>
    <p:sldId id="273" r:id="rId9"/>
    <p:sldId id="262" r:id="rId10"/>
    <p:sldId id="261" r:id="rId11"/>
    <p:sldId id="263" r:id="rId12"/>
    <p:sldId id="275" r:id="rId13"/>
    <p:sldId id="264" r:id="rId14"/>
    <p:sldId id="265" r:id="rId15"/>
    <p:sldId id="282" r:id="rId16"/>
    <p:sldId id="283" r:id="rId17"/>
    <p:sldId id="284" r:id="rId18"/>
    <p:sldId id="276" r:id="rId19"/>
    <p:sldId id="278" r:id="rId20"/>
    <p:sldId id="279" r:id="rId21"/>
    <p:sldId id="280" r:id="rId22"/>
    <p:sldId id="281" r:id="rId23"/>
    <p:sldId id="267" r:id="rId24"/>
    <p:sldId id="268" r:id="rId25"/>
    <p:sldId id="269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40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68AC1-C299-42EC-8D79-F8627A3A3FFD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E4489-0AD3-4C26-B824-2854E2D00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1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Alumni Review, June 1970:”Rights and Limits of Dissent On Campus Cited by Senator Sam Ervin,” page 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E4489-0AD3-4C26-B824-2854E2D0015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Alumni Review, January</a:t>
            </a:r>
            <a:r>
              <a:rPr lang="en-US" baseline="0" dirty="0" smtClean="0"/>
              <a:t> 1973, “Have Carolina Co-eds Changed,” page 12; also Carolina Alumni Review, May 1973, “The Seventy-Fifth Anniversary of the Coming of Women to the University of North Carolina,” insert after page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E4489-0AD3-4C26-B824-2854E2D0015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DA5F-E2C3-4A7A-AF93-4E82BFA18C5C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58DC-DD85-4785-A2F2-695ECD13CA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DA5F-E2C3-4A7A-AF93-4E82BFA18C5C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58DC-DD85-4785-A2F2-695ECD13C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DA5F-E2C3-4A7A-AF93-4E82BFA18C5C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58DC-DD85-4785-A2F2-695ECD13C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DA5F-E2C3-4A7A-AF93-4E82BFA18C5C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58DC-DD85-4785-A2F2-695ECD13C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DA5F-E2C3-4A7A-AF93-4E82BFA18C5C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58DC-DD85-4785-A2F2-695ECD13CA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DA5F-E2C3-4A7A-AF93-4E82BFA18C5C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58DC-DD85-4785-A2F2-695ECD13C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DA5F-E2C3-4A7A-AF93-4E82BFA18C5C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58DC-DD85-4785-A2F2-695ECD13CA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DA5F-E2C3-4A7A-AF93-4E82BFA18C5C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58DC-DD85-4785-A2F2-695ECD13C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DA5F-E2C3-4A7A-AF93-4E82BFA18C5C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58DC-DD85-4785-A2F2-695ECD13C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DA5F-E2C3-4A7A-AF93-4E82BFA18C5C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58DC-DD85-4785-A2F2-695ECD13CA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DA5F-E2C3-4A7A-AF93-4E82BFA18C5C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58DC-DD85-4785-A2F2-695ECD13C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B2EDA5F-E2C3-4A7A-AF93-4E82BFA18C5C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5AB58DC-DD85-4785-A2F2-695ECD13C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“Returning Alumni Will Find Change”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Social Change at Carolina in the early 1970s</a:t>
            </a:r>
            <a:endParaRPr lang="en-US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pperplate Gothic Bold" pitchFamily="34" charset="0"/>
              </a:rPr>
              <a:t>Vietnam War Protests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447800"/>
            <a:ext cx="5010150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78802"/>
            <a:ext cx="3609975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43025"/>
            <a:ext cx="1695450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6" y="3762374"/>
            <a:ext cx="3052288" cy="2962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14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BREAKING RACIAL BARRIERS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Changes in racial attitudes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pperplate Gothic Bold" pitchFamily="34" charset="0"/>
              </a:rPr>
              <a:t>Desegregation of </a:t>
            </a:r>
            <a:br>
              <a:rPr lang="en-US" dirty="0" smtClean="0">
                <a:latin typeface="Copperplate Gothic Bold" pitchFamily="34" charset="0"/>
              </a:rPr>
            </a:br>
            <a:r>
              <a:rPr lang="en-US" dirty="0" smtClean="0">
                <a:latin typeface="Copperplate Gothic Bold" pitchFamily="34" charset="0"/>
              </a:rPr>
              <a:t>Athletic Program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4" name="Picture 3" descr="CharlieSco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23028"/>
            <a:ext cx="3429000" cy="4553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48200" y="2667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Charlie Scott,</a:t>
            </a:r>
          </a:p>
          <a:p>
            <a:r>
              <a:rPr lang="en-US" dirty="0" smtClean="0">
                <a:latin typeface="Cambria" pitchFamily="18" charset="0"/>
              </a:rPr>
              <a:t>First African-American Scholarship Basketball Player,</a:t>
            </a:r>
          </a:p>
          <a:p>
            <a:r>
              <a:rPr lang="en-US" dirty="0" smtClean="0">
                <a:latin typeface="Cambria" pitchFamily="18" charset="0"/>
              </a:rPr>
              <a:t>UNC 1967 - 70.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Race in Campus Media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4419600" cy="3026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7362" y="2214562"/>
            <a:ext cx="3771900" cy="521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901">
            <a:off x="820956" y="1742929"/>
            <a:ext cx="465201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85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itchFamily="34" charset="0"/>
              </a:rPr>
              <a:t>African American  Leaders and the Black Student Movement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2362200"/>
            <a:ext cx="2971800" cy="2123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657600"/>
            <a:ext cx="2514600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76400"/>
            <a:ext cx="2954867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3048000"/>
            <a:ext cx="2190750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562600" y="168938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Richard Epps,</a:t>
            </a:r>
          </a:p>
          <a:p>
            <a:r>
              <a:rPr lang="en-US" dirty="0" smtClean="0">
                <a:latin typeface="Cambria" pitchFamily="18" charset="0"/>
              </a:rPr>
              <a:t>Student Body President, 1972-73.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5" y="4648200"/>
            <a:ext cx="2009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Dr. </a:t>
            </a:r>
            <a:r>
              <a:rPr lang="en-US" dirty="0" err="1" smtClean="0">
                <a:latin typeface="Cambria" pitchFamily="18" charset="0"/>
              </a:rPr>
              <a:t>Blayden</a:t>
            </a:r>
            <a:r>
              <a:rPr lang="en-US" dirty="0" smtClean="0">
                <a:latin typeface="Cambria" pitchFamily="18" charset="0"/>
              </a:rPr>
              <a:t> Jackson, First African American Full Professor.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0" name="Picture 9" descr="Roberta Bla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4648200"/>
            <a:ext cx="1295400" cy="1572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629400" y="4724400"/>
            <a:ext cx="2009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Roberta Jackson, First tenured African American female faculty member.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BREAKING GENDER BARRIERS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Changes in Carolina Co-eds</a:t>
            </a:r>
          </a:p>
          <a:p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Copperplate Gothic Bold" pitchFamily="34" charset="0"/>
              </a:rPr>
              <a:t>Change in Carolina Co - </a:t>
            </a:r>
            <a:r>
              <a:rPr lang="en-US" dirty="0" err="1" smtClean="0">
                <a:latin typeface="Copperplate Gothic Bold" pitchFamily="34" charset="0"/>
              </a:rPr>
              <a:t>Eds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5072" y="1529687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Surveyed  1970’s senior women revealed attitudes of changing roles in society including -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8" name="Picture 7" descr="UNCCoed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447800"/>
            <a:ext cx="1752600" cy="4620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UNCCoed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524000"/>
            <a:ext cx="1935508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2590800" y="2639291"/>
            <a:ext cx="3962400" cy="3429000"/>
          </a:xfrm>
          <a:prstGeom prst="rect">
            <a:avLst/>
          </a:prstGeom>
        </p:spPr>
        <p:txBody>
          <a:bodyPr/>
          <a:lstStyle/>
          <a:p>
            <a:pPr marL="182880" marR="0" lvl="0" indent="-1828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Cambria" pitchFamily="18" charset="0"/>
              </a:rPr>
              <a:t>A desire for m</a:t>
            </a:r>
            <a:r>
              <a:rPr kumimoji="0" lang="en-US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ore time for personal development and fulfillment outside the home.</a:t>
            </a:r>
          </a:p>
          <a:p>
            <a:pPr marL="182880" marR="0" lvl="0" indent="-1828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Cambria" pitchFamily="18" charset="0"/>
              </a:rPr>
              <a:t>Intended sustained work careers; return to work after children were grown</a:t>
            </a:r>
            <a:endParaRPr kumimoji="0" lang="en-US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Belief that men and women should share equally in making household and family decisions, housework and childcare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Greater independence and equality</a:t>
            </a:r>
            <a:endParaRPr kumimoji="0" lang="en-US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676400"/>
            <a:ext cx="77724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mbria" pitchFamily="18" charset="0"/>
              </a:rPr>
              <a:t>1971 – First woman granted a graduate       Morehead Fellowship (Norma Harrell)</a:t>
            </a:r>
          </a:p>
          <a:p>
            <a:r>
              <a:rPr lang="en-US" dirty="0" smtClean="0">
                <a:latin typeface="Cambria" pitchFamily="18" charset="0"/>
              </a:rPr>
              <a:t>1971 – President of Phi Beta Kappa (Judith </a:t>
            </a:r>
            <a:r>
              <a:rPr lang="en-US" dirty="0" err="1" smtClean="0">
                <a:latin typeface="Cambria" pitchFamily="18" charset="0"/>
              </a:rPr>
              <a:t>Hippler</a:t>
            </a:r>
            <a:r>
              <a:rPr lang="en-US" dirty="0" smtClean="0">
                <a:latin typeface="Cambria" pitchFamily="18" charset="0"/>
              </a:rPr>
              <a:t>)</a:t>
            </a:r>
          </a:p>
          <a:p>
            <a:r>
              <a:rPr lang="en-US" dirty="0" smtClean="0">
                <a:latin typeface="Cambria" pitchFamily="18" charset="0"/>
              </a:rPr>
              <a:t>1972 – First women tapped for membership in the Order of the Golden Fleece (Mary N. </a:t>
            </a:r>
            <a:r>
              <a:rPr lang="en-US" dirty="0" err="1" smtClean="0">
                <a:latin typeface="Cambria" pitchFamily="18" charset="0"/>
              </a:rPr>
              <a:t>Preyer</a:t>
            </a:r>
            <a:r>
              <a:rPr lang="en-US" dirty="0" smtClean="0">
                <a:latin typeface="Cambria" pitchFamily="18" charset="0"/>
              </a:rPr>
              <a:t>, Deborah A. Potter, Katherine V. Carlton, Anne E. Green)</a:t>
            </a:r>
          </a:p>
          <a:p>
            <a:r>
              <a:rPr lang="en-US" dirty="0" smtClean="0">
                <a:latin typeface="Cambria" pitchFamily="18" charset="0"/>
              </a:rPr>
              <a:t>1973 – Again, woman elected editor of the Daily Tar Heel (Susan Miller)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pperplate Gothic Bold" pitchFamily="34" charset="0"/>
              </a:rPr>
              <a:t>Continuing Co-Ed Breakthroughs</a:t>
            </a:r>
            <a:endParaRPr lang="en-US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CHANGES IN THE military draft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553200" cy="17526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Selective Service Deferments, Lotteries and End of  the Military Draft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ilitaryDraftUN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4038600" cy="3455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752600"/>
            <a:ext cx="4648200" cy="3736848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Registered with Selective Service at age 18</a:t>
            </a:r>
          </a:p>
          <a:p>
            <a:r>
              <a:rPr lang="en-US" dirty="0" smtClean="0">
                <a:latin typeface="Cambria" pitchFamily="18" charset="0"/>
              </a:rPr>
              <a:t>Eligible for deferment during tenure as a student in good standing</a:t>
            </a:r>
          </a:p>
          <a:p>
            <a:r>
              <a:rPr lang="en-US" dirty="0" smtClean="0">
                <a:latin typeface="Cambria" pitchFamily="18" charset="0"/>
              </a:rPr>
              <a:t>Eligible for exemption including “Conscientious Objector”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pperplate Gothic Bold" pitchFamily="34" charset="0"/>
              </a:rPr>
              <a:t>Selective Service Status for Entering Freshmen</a:t>
            </a:r>
            <a:endParaRPr lang="en-US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87" y="2209800"/>
            <a:ext cx="2672352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15" y="4313644"/>
            <a:ext cx="2743200" cy="2258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68" y="2133600"/>
            <a:ext cx="1584322" cy="2285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40" y="1347122"/>
            <a:ext cx="1400175" cy="2085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Carolina in the early ‘70s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828800"/>
            <a:ext cx="428625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6075"/>
            <a:ext cx="5754687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537216"/>
              </p:ext>
            </p:extLst>
          </p:nvPr>
        </p:nvGraphicFramePr>
        <p:xfrm>
          <a:off x="268287" y="3779441"/>
          <a:ext cx="3228932" cy="2357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14466"/>
                <a:gridCol w="1614466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" pitchFamily="18" charset="0"/>
                        </a:rPr>
                        <a:t>Enrollment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72651" marR="72651" marT="36325" marB="363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mbria" pitchFamily="18" charset="0"/>
                        </a:rPr>
                        <a:t>1973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72651" marR="72651" marT="36325" marB="36325"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" pitchFamily="18" charset="0"/>
                        </a:rPr>
                        <a:t>Male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72651" marR="72651" marT="36325" marB="363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mbria" pitchFamily="18" charset="0"/>
                        </a:rPr>
                        <a:t>11,946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72651" marR="72651" marT="36325" marB="36325"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" pitchFamily="18" charset="0"/>
                        </a:rPr>
                        <a:t>Female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72651" marR="72651" marT="36325" marB="363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mbria" pitchFamily="18" charset="0"/>
                        </a:rPr>
                        <a:t>7,278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72651" marR="72651" marT="36325" marB="36325"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" pitchFamily="18" charset="0"/>
                        </a:rPr>
                        <a:t>Undergraduate</a:t>
                      </a:r>
                    </a:p>
                  </a:txBody>
                  <a:tcPr marL="72651" marR="72651" marT="36325" marB="363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mbria" pitchFamily="18" charset="0"/>
                        </a:rPr>
                        <a:t>13,085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72651" marR="72651" marT="36325" marB="36325"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" pitchFamily="18" charset="0"/>
                        </a:rPr>
                        <a:t>Graduate</a:t>
                      </a:r>
                    </a:p>
                  </a:txBody>
                  <a:tcPr marL="72651" marR="72651" marT="36325" marB="363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mbria" pitchFamily="18" charset="0"/>
                        </a:rPr>
                        <a:t>6,139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72651" marR="72651" marT="36325" marB="36325"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" pitchFamily="18" charset="0"/>
                        </a:rPr>
                        <a:t>Out-of-State</a:t>
                      </a:r>
                    </a:p>
                  </a:txBody>
                  <a:tcPr marL="72651" marR="72651" marT="36325" marB="363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mbria" pitchFamily="18" charset="0"/>
                        </a:rPr>
                        <a:t>4,421</a:t>
                      </a:r>
                    </a:p>
                  </a:txBody>
                  <a:tcPr marL="72651" marR="72651" marT="36325" marB="36325"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" pitchFamily="18" charset="0"/>
                        </a:rPr>
                        <a:t>In-State</a:t>
                      </a:r>
                    </a:p>
                  </a:txBody>
                  <a:tcPr marL="72651" marR="72651" marT="36325" marB="363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mbria" pitchFamily="18" charset="0"/>
                        </a:rPr>
                        <a:t>14,803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72651" marR="72651" marT="36325" marB="36325"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" pitchFamily="18" charset="0"/>
                        </a:rPr>
                        <a:t>Total</a:t>
                      </a:r>
                    </a:p>
                  </a:txBody>
                  <a:tcPr marL="72651" marR="72651" marT="36325" marB="363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mbria" pitchFamily="18" charset="0"/>
                        </a:rPr>
                        <a:t>19,224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72651" marR="72651" marT="36325" marB="36325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958306"/>
              </p:ext>
            </p:extLst>
          </p:nvPr>
        </p:nvGraphicFramePr>
        <p:xfrm>
          <a:off x="3520138" y="4054060"/>
          <a:ext cx="2822452" cy="17678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11226"/>
                <a:gridCol w="1411226"/>
              </a:tblGrid>
              <a:tr h="257549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mbria" pitchFamily="18" charset="0"/>
                        </a:rPr>
                        <a:t>Cost</a:t>
                      </a:r>
                      <a:endParaRPr lang="en-US" sz="1300" dirty="0">
                        <a:latin typeface="Cambria" pitchFamily="18" charset="0"/>
                      </a:endParaRPr>
                    </a:p>
                  </a:txBody>
                  <a:tcPr marL="63505" marR="63505" marT="31753" marB="3175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Cambria" pitchFamily="18" charset="0"/>
                        </a:rPr>
                        <a:t>1973</a:t>
                      </a:r>
                      <a:endParaRPr lang="en-US" sz="1300" dirty="0">
                        <a:latin typeface="Cambria" pitchFamily="18" charset="0"/>
                      </a:endParaRPr>
                    </a:p>
                  </a:txBody>
                  <a:tcPr marL="63505" marR="63505" marT="31753" marB="31753"/>
                </a:tc>
              </a:tr>
              <a:tr h="257549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mbria" pitchFamily="18" charset="0"/>
                        </a:rPr>
                        <a:t>Tuition (In-State)</a:t>
                      </a:r>
                      <a:endParaRPr lang="en-US" sz="1300" dirty="0">
                        <a:latin typeface="Cambria" pitchFamily="18" charset="0"/>
                      </a:endParaRPr>
                    </a:p>
                  </a:txBody>
                  <a:tcPr marL="63505" marR="63505" marT="31753" marB="3175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Cambria" pitchFamily="18" charset="0"/>
                        </a:rPr>
                        <a:t>$242</a:t>
                      </a:r>
                      <a:endParaRPr lang="en-US" sz="1300" dirty="0">
                        <a:latin typeface="Cambria" pitchFamily="18" charset="0"/>
                      </a:endParaRPr>
                    </a:p>
                  </a:txBody>
                  <a:tcPr marL="63505" marR="63505" marT="31753" marB="31753"/>
                </a:tc>
              </a:tr>
              <a:tr h="44453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mbria" pitchFamily="18" charset="0"/>
                        </a:rPr>
                        <a:t>Tuition</a:t>
                      </a:r>
                      <a:r>
                        <a:rPr lang="en-US" sz="1300" baseline="0" dirty="0" smtClean="0">
                          <a:latin typeface="Cambria" pitchFamily="18" charset="0"/>
                        </a:rPr>
                        <a:t> (Out-of-State</a:t>
                      </a:r>
                      <a:endParaRPr lang="en-US" sz="1300" dirty="0">
                        <a:latin typeface="Cambria" pitchFamily="18" charset="0"/>
                      </a:endParaRPr>
                    </a:p>
                  </a:txBody>
                  <a:tcPr marL="63505" marR="63505" marT="31753" marB="3175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Cambria" pitchFamily="18" charset="0"/>
                        </a:rPr>
                        <a:t>$1,817</a:t>
                      </a:r>
                      <a:endParaRPr lang="en-US" sz="1300" dirty="0">
                        <a:latin typeface="Cambria" pitchFamily="18" charset="0"/>
                      </a:endParaRPr>
                    </a:p>
                  </a:txBody>
                  <a:tcPr marL="63505" marR="63505" marT="31753" marB="31753"/>
                </a:tc>
              </a:tr>
              <a:tr h="257549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mbria" pitchFamily="18" charset="0"/>
                        </a:rPr>
                        <a:t>Fees</a:t>
                      </a:r>
                    </a:p>
                  </a:txBody>
                  <a:tcPr marL="63505" marR="63505" marT="31753" marB="3175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Cambria" pitchFamily="18" charset="0"/>
                        </a:rPr>
                        <a:t>$197</a:t>
                      </a:r>
                      <a:endParaRPr lang="en-US" sz="1300" dirty="0">
                        <a:latin typeface="Cambria" pitchFamily="18" charset="0"/>
                      </a:endParaRPr>
                    </a:p>
                  </a:txBody>
                  <a:tcPr marL="63505" marR="63505" marT="31753" marB="31753"/>
                </a:tc>
              </a:tr>
              <a:tr h="257549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mbria" pitchFamily="18" charset="0"/>
                        </a:rPr>
                        <a:t>Room and Board</a:t>
                      </a:r>
                    </a:p>
                  </a:txBody>
                  <a:tcPr marL="63505" marR="63505" marT="31753" marB="3175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Cambria" pitchFamily="18" charset="0"/>
                        </a:rPr>
                        <a:t>$980</a:t>
                      </a:r>
                      <a:endParaRPr lang="en-US" sz="1300" dirty="0">
                        <a:latin typeface="Cambria" pitchFamily="18" charset="0"/>
                      </a:endParaRPr>
                    </a:p>
                  </a:txBody>
                  <a:tcPr marL="63505" marR="63505" marT="31753" marB="31753"/>
                </a:tc>
              </a:tr>
              <a:tr h="257549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mbria" pitchFamily="18" charset="0"/>
                        </a:rPr>
                        <a:t>Total (In-State)</a:t>
                      </a:r>
                    </a:p>
                  </a:txBody>
                  <a:tcPr marL="63505" marR="63505" marT="31753" marB="3175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Cambria" pitchFamily="18" charset="0"/>
                        </a:rPr>
                        <a:t>$1.419</a:t>
                      </a:r>
                      <a:endParaRPr lang="en-US" sz="1300" dirty="0">
                        <a:latin typeface="Cambria" pitchFamily="18" charset="0"/>
                      </a:endParaRPr>
                    </a:p>
                  </a:txBody>
                  <a:tcPr marL="63505" marR="63505" marT="31753" marB="3175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ilitaryDraftUN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752600"/>
            <a:ext cx="4038600" cy="3455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4267200" cy="3736848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1st lottery held December 1, 1969</a:t>
            </a:r>
          </a:p>
          <a:p>
            <a:r>
              <a:rPr lang="en-US" dirty="0" smtClean="0">
                <a:latin typeface="Cambria" pitchFamily="18" charset="0"/>
              </a:rPr>
              <a:t>Determined order of call to duty for calendar year 1970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pperplate Gothic Bold" pitchFamily="34" charset="0"/>
              </a:rPr>
              <a:t>Establishment of Draft Lottery November 1969</a:t>
            </a:r>
            <a:endParaRPr lang="en-US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ilitaryDraftUN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4038600" cy="3455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752600"/>
            <a:ext cx="4648200" cy="3736848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Divinity students exempted</a:t>
            </a:r>
          </a:p>
          <a:p>
            <a:r>
              <a:rPr lang="en-US" dirty="0" smtClean="0">
                <a:latin typeface="Cambria" pitchFamily="18" charset="0"/>
              </a:rPr>
              <a:t>Draft Board membership criteria changed to better reflect proportionately the ethnic and cultural make-up of the communities served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pperplate Gothic Bold" pitchFamily="34" charset="0"/>
              </a:rPr>
              <a:t>End of Student Deferments in 1971</a:t>
            </a:r>
            <a:endParaRPr lang="en-US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ilitaryDraftUN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600200"/>
            <a:ext cx="4038600" cy="34552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pperplate Gothic Bold" pitchFamily="34" charset="0"/>
              </a:rPr>
              <a:t>Military Draft Ended </a:t>
            </a:r>
            <a:br>
              <a:rPr lang="en-US" dirty="0" smtClean="0">
                <a:latin typeface="Copperplate Gothic Bold" pitchFamily="34" charset="0"/>
              </a:rPr>
            </a:br>
            <a:r>
              <a:rPr lang="en-US" dirty="0" smtClean="0">
                <a:latin typeface="Copperplate Gothic Bold" pitchFamily="34" charset="0"/>
              </a:rPr>
              <a:t>January 1973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1816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mbria" pitchFamily="18" charset="0"/>
              </a:rPr>
              <a:t>Creation of all-volunteer armed forces announced </a:t>
            </a:r>
          </a:p>
          <a:p>
            <a:pPr algn="ctr"/>
            <a:r>
              <a:rPr lang="en-US" sz="2000" b="1" dirty="0" smtClean="0">
                <a:latin typeface="Cambria" pitchFamily="18" charset="0"/>
              </a:rPr>
              <a:t>January 27, 1973, ending draft</a:t>
            </a:r>
            <a:r>
              <a:rPr lang="en-US" dirty="0" smtClean="0"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Barely Legal	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Partying, Drugs, and Alcohol 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itchFamily="34" charset="0"/>
              </a:rPr>
              <a:t>Alcohol and Drugs on Campus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86150"/>
            <a:ext cx="31242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71600"/>
            <a:ext cx="3105150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486150"/>
            <a:ext cx="3619500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19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28900"/>
            <a:ext cx="2453054" cy="354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pperplate Gothic Bold" pitchFamily="34" charset="0"/>
              </a:rPr>
              <a:t>Co-eds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2362200"/>
            <a:ext cx="3333750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375285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1"/>
          <a:stretch/>
        </p:blipFill>
        <p:spPr>
          <a:xfrm rot="5400000">
            <a:off x="5024402" y="2671798"/>
            <a:ext cx="2200346" cy="508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39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572125" cy="4476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66800" y="762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itchFamily="18" charset="0"/>
              </a:rPr>
              <a:t>Alumni Review, CAMPUS CAPSULES, June 1970</a:t>
            </a:r>
            <a:endParaRPr lang="en-US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latin typeface="Copperplate Gothic Bold" pitchFamily="34" charset="0"/>
              </a:rPr>
              <a:t>The soundtrack   of Social Change 	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Jubilee and other campus concerts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200525"/>
            <a:ext cx="3286125" cy="220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Jubilee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90725"/>
            <a:ext cx="3619500" cy="2409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81125"/>
            <a:ext cx="3629025" cy="242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68" y="3590925"/>
            <a:ext cx="3609975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29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7000"/>
            <a:ext cx="4572000" cy="3522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Jubilee (cont.)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0900"/>
            <a:ext cx="4571999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mbria" pitchFamily="18" charset="0"/>
              </a:rPr>
              <a:t>http://www.youtube.com/watch?v=4eo-TMK40A4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20769"/>
            <a:ext cx="2377067" cy="359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3919">
            <a:off x="4919009" y="1233175"/>
            <a:ext cx="3772314" cy="152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45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Other Performances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5" y="1541913"/>
            <a:ext cx="2458645" cy="3639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265" y="1541918"/>
            <a:ext cx="2286335" cy="3639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6" y="1541916"/>
            <a:ext cx="2763884" cy="3639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65555" y="5193268"/>
            <a:ext cx="245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John Denver in 1972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193268"/>
            <a:ext cx="245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James Taylor in 1973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6935" y="5193268"/>
            <a:ext cx="245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ambria" pitchFamily="18" charset="0"/>
              </a:rPr>
              <a:t>Jethro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Tull</a:t>
            </a:r>
            <a:r>
              <a:rPr lang="en-US" dirty="0" smtClean="0">
                <a:latin typeface="Cambria" pitchFamily="18" charset="0"/>
              </a:rPr>
              <a:t> in 1972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A Different     Kind of Pit Sitting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553200" cy="17526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Student Protests of Vietnam and Workers Rights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/>
            <a:r>
              <a:rPr lang="en-US" dirty="0" smtClean="0">
                <a:latin typeface="Copperplate Gothic Bold" pitchFamily="34" charset="0"/>
              </a:rPr>
              <a:t>Campus right to dissent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4" name="Picture 3" descr="ProtestU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295400"/>
            <a:ext cx="3962400" cy="4800600"/>
          </a:xfrm>
          <a:prstGeom prst="rect">
            <a:avLst/>
          </a:prstGeom>
        </p:spPr>
      </p:pic>
      <p:pic>
        <p:nvPicPr>
          <p:cNvPr id="5" name="Picture 4" descr="ProtestUN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295400"/>
            <a:ext cx="396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SAGA and Workers Rights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3584575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3667125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89313"/>
            <a:ext cx="29083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1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3">
      <a:dk1>
        <a:srgbClr val="FF6600"/>
      </a:dk1>
      <a:lt1>
        <a:srgbClr val="FFFFFF"/>
      </a:lt1>
      <a:dk2>
        <a:srgbClr val="56A0D3"/>
      </a:dk2>
      <a:lt2>
        <a:srgbClr val="002060"/>
      </a:lt2>
      <a:accent1>
        <a:srgbClr val="56A0D3"/>
      </a:accent1>
      <a:accent2>
        <a:srgbClr val="FFFFFF"/>
      </a:accent2>
      <a:accent3>
        <a:srgbClr val="002060"/>
      </a:accent3>
      <a:accent4>
        <a:srgbClr val="002060"/>
      </a:accent4>
      <a:accent5>
        <a:srgbClr val="002060"/>
      </a:accent5>
      <a:accent6>
        <a:srgbClr val="FF6600"/>
      </a:accent6>
      <a:hlink>
        <a:srgbClr val="5F5F5F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3406</TotalTime>
  <Words>540</Words>
  <Application>Microsoft Office PowerPoint</Application>
  <PresentationFormat>On-screen Show (4:3)</PresentationFormat>
  <Paragraphs>94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“Returning Alumni Will Find Change”</vt:lpstr>
      <vt:lpstr>Carolina in the early ‘70s</vt:lpstr>
      <vt:lpstr>  The soundtrack   of Social Change  </vt:lpstr>
      <vt:lpstr>Jubilee</vt:lpstr>
      <vt:lpstr>Jubilee (cont.)</vt:lpstr>
      <vt:lpstr>Other Performances</vt:lpstr>
      <vt:lpstr>A Different     Kind of Pit Sitting</vt:lpstr>
      <vt:lpstr>Campus right to dissent</vt:lpstr>
      <vt:lpstr>SAGA and Workers Rights</vt:lpstr>
      <vt:lpstr>Vietnam War Protests</vt:lpstr>
      <vt:lpstr>BREAKING RACIAL BARRIERS</vt:lpstr>
      <vt:lpstr>Desegregation of  Athletic Program</vt:lpstr>
      <vt:lpstr>Race in Campus Media</vt:lpstr>
      <vt:lpstr>African American  Leaders and the Black Student Movement</vt:lpstr>
      <vt:lpstr>BREAKING GENDER BARRIERS</vt:lpstr>
      <vt:lpstr>Change in Carolina Co - Eds</vt:lpstr>
      <vt:lpstr>Continuing Co-Ed Breakthroughs</vt:lpstr>
      <vt:lpstr>CHANGES IN THE military draft</vt:lpstr>
      <vt:lpstr>Selective Service Status for Entering Freshmen</vt:lpstr>
      <vt:lpstr>Establishment of Draft Lottery November 1969</vt:lpstr>
      <vt:lpstr>End of Student Deferments in 1971</vt:lpstr>
      <vt:lpstr>Military Draft Ended  January 1973</vt:lpstr>
      <vt:lpstr>Barely Legal </vt:lpstr>
      <vt:lpstr>Alcohol and Drugs on Campus</vt:lpstr>
      <vt:lpstr>Co-eds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of 1973 Reunion</dc:title>
  <dc:creator>Lenovo User</dc:creator>
  <cp:lastModifiedBy>Walker, Maghon</cp:lastModifiedBy>
  <cp:revision>67</cp:revision>
  <dcterms:created xsi:type="dcterms:W3CDTF">2013-04-02T13:14:28Z</dcterms:created>
  <dcterms:modified xsi:type="dcterms:W3CDTF">2013-05-10T19:53:38Z</dcterms:modified>
</cp:coreProperties>
</file>